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304" r:id="rId5"/>
    <p:sldId id="308" r:id="rId6"/>
    <p:sldId id="259" r:id="rId7"/>
    <p:sldId id="260" r:id="rId8"/>
    <p:sldId id="264" r:id="rId9"/>
    <p:sldId id="265" r:id="rId10"/>
    <p:sldId id="285" r:id="rId11"/>
    <p:sldId id="286" r:id="rId12"/>
    <p:sldId id="267" r:id="rId13"/>
    <p:sldId id="274" r:id="rId14"/>
    <p:sldId id="290" r:id="rId15"/>
    <p:sldId id="278" r:id="rId16"/>
    <p:sldId id="287" r:id="rId17"/>
    <p:sldId id="295" r:id="rId18"/>
    <p:sldId id="296" r:id="rId19"/>
    <p:sldId id="294" r:id="rId20"/>
    <p:sldId id="292" r:id="rId21"/>
    <p:sldId id="297" r:id="rId22"/>
    <p:sldId id="299" r:id="rId23"/>
    <p:sldId id="262" r:id="rId24"/>
    <p:sldId id="303" r:id="rId25"/>
    <p:sldId id="302" r:id="rId26"/>
    <p:sldId id="309" r:id="rId27"/>
    <p:sldId id="30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66" d="100"/>
          <a:sy n="66" d="100"/>
        </p:scale>
        <p:origin x="-996" y="-1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3/4/2015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3/4/2015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cs.ox.ac.uk/teaching/studentprojects/283.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457200"/>
            <a:ext cx="8229600" cy="2743200"/>
          </a:xfrm>
        </p:spPr>
        <p:txBody>
          <a:bodyPr>
            <a:normAutofit fontScale="90000"/>
          </a:bodyPr>
          <a:lstStyle/>
          <a:p>
            <a:r>
              <a:rPr lang="en-IN" sz="4900" dirty="0" smtClean="0"/>
              <a:t>    Design Project  By  Technology Made </a:t>
            </a:r>
            <a:r>
              <a:rPr lang="en-IN" dirty="0" smtClean="0"/>
              <a:t>Simple</a:t>
            </a:r>
            <a:br>
              <a:rPr lang="en-IN" dirty="0" smtClean="0"/>
            </a:br>
            <a:r>
              <a:rPr lang="en-IN" dirty="0" smtClean="0"/>
              <a:t>		for</a:t>
            </a:r>
            <a:br>
              <a:rPr lang="en-IN" dirty="0" smtClean="0"/>
            </a:br>
            <a:r>
              <a:rPr lang="en-IN" dirty="0" smtClean="0"/>
              <a:t>            STUDENTS  </a:t>
            </a:r>
            <a:endParaRPr lang="en-IN" dirty="0"/>
          </a:p>
        </p:txBody>
      </p:sp>
      <p:sp>
        <p:nvSpPr>
          <p:cNvPr id="3" name="Subtitle 2"/>
          <p:cNvSpPr>
            <a:spLocks noGrp="1"/>
          </p:cNvSpPr>
          <p:nvPr>
            <p:ph type="subTitle" idx="1"/>
          </p:nvPr>
        </p:nvSpPr>
        <p:spPr>
          <a:xfrm>
            <a:off x="3810000" y="4800600"/>
            <a:ext cx="4953000" cy="1600200"/>
          </a:xfrm>
        </p:spPr>
        <p:txBody>
          <a:bodyPr>
            <a:normAutofit fontScale="85000" lnSpcReduction="20000"/>
          </a:bodyPr>
          <a:lstStyle/>
          <a:p>
            <a:r>
              <a:rPr lang="en-IN" sz="3000" dirty="0" err="1" smtClean="0"/>
              <a:t>Dr.Umamaheswari</a:t>
            </a:r>
            <a:r>
              <a:rPr lang="en-IN" sz="3000" dirty="0" smtClean="0"/>
              <a:t>  </a:t>
            </a:r>
          </a:p>
          <a:p>
            <a:r>
              <a:rPr lang="en-IN" sz="3000" dirty="0" smtClean="0"/>
              <a:t>And  </a:t>
            </a:r>
          </a:p>
          <a:p>
            <a:r>
              <a:rPr lang="en-IN" sz="3000" dirty="0" smtClean="0"/>
              <a:t>Ms. </a:t>
            </a:r>
            <a:r>
              <a:rPr lang="en-IN" sz="3000" dirty="0" err="1" smtClean="0"/>
              <a:t>Ruhi</a:t>
            </a:r>
            <a:r>
              <a:rPr lang="en-IN" sz="3000" dirty="0" smtClean="0"/>
              <a:t> Fatima</a:t>
            </a:r>
          </a:p>
          <a:p>
            <a:r>
              <a:rPr lang="en-IN" dirty="0" smtClean="0"/>
              <a:t>CCIS , </a:t>
            </a:r>
            <a:r>
              <a:rPr lang="en-IN" dirty="0" err="1" smtClean="0"/>
              <a:t>Majmaah</a:t>
            </a:r>
            <a:r>
              <a:rPr lang="en-IN" dirty="0" smtClean="0"/>
              <a:t> University</a:t>
            </a:r>
            <a:endParaRPr lang="en-IN" dirty="0"/>
          </a:p>
        </p:txBody>
      </p:sp>
      <p:pic>
        <p:nvPicPr>
          <p:cNvPr id="4" name="Picture 3" descr="Feature May16 40432452 XS"/>
          <p:cNvPicPr/>
          <p:nvPr/>
        </p:nvPicPr>
        <p:blipFill>
          <a:blip r:embed="rId2" cstate="print"/>
          <a:srcRect/>
          <a:stretch>
            <a:fillRect/>
          </a:stretch>
        </p:blipFill>
        <p:spPr bwMode="auto">
          <a:xfrm>
            <a:off x="304800" y="3200400"/>
            <a:ext cx="3429000" cy="19812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Try to deﬁne the project as a question/problem rather than as a topic</a:t>
            </a:r>
          </a:p>
          <a:p>
            <a:r>
              <a:rPr lang="en-IN" dirty="0" smtClean="0"/>
              <a:t>Let’s say you’re interested in client-server systems, </a:t>
            </a:r>
            <a:r>
              <a:rPr lang="en-IN" sz="5800" dirty="0" smtClean="0"/>
              <a:t>WHY?</a:t>
            </a:r>
          </a:p>
          <a:p>
            <a:r>
              <a:rPr lang="en-IN" sz="5100" dirty="0" smtClean="0"/>
              <a:t>W</a:t>
            </a:r>
            <a:r>
              <a:rPr lang="en-IN" dirty="0" smtClean="0"/>
              <a:t>hat  interests you in this topic?</a:t>
            </a:r>
          </a:p>
          <a:p>
            <a:r>
              <a:rPr lang="en-IN" sz="5100" dirty="0" smtClean="0"/>
              <a:t>H</a:t>
            </a:r>
            <a:r>
              <a:rPr lang="en-IN" dirty="0" smtClean="0"/>
              <a:t>ow  much you are interested in this topic?</a:t>
            </a:r>
          </a:p>
          <a:p>
            <a:r>
              <a:rPr lang="en-IN" sz="5100" dirty="0" smtClean="0"/>
              <a:t>Y</a:t>
            </a:r>
            <a:r>
              <a:rPr lang="en-IN" dirty="0" smtClean="0"/>
              <a:t>awning to be with this Topic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a:xfrm>
            <a:off x="457200" y="1600200"/>
            <a:ext cx="8382000" cy="4709160"/>
          </a:xfrm>
        </p:spPr>
        <p:txBody>
          <a:bodyPr>
            <a:normAutofit/>
          </a:bodyPr>
          <a:lstStyle/>
          <a:p>
            <a:r>
              <a:rPr lang="en-IN" dirty="0" smtClean="0"/>
              <a:t>Do some background study in this area by </a:t>
            </a:r>
          </a:p>
          <a:p>
            <a:pPr>
              <a:buNone/>
            </a:pPr>
            <a:r>
              <a:rPr lang="en-IN" dirty="0" smtClean="0"/>
              <a:t>     reading a textbook, some papers, etc.</a:t>
            </a:r>
          </a:p>
          <a:p>
            <a:pPr>
              <a:buNone/>
            </a:pPr>
            <a:endParaRPr lang="en-IN" dirty="0" smtClean="0"/>
          </a:p>
          <a:p>
            <a:r>
              <a:rPr lang="en-IN" dirty="0" smtClean="0"/>
              <a:t>While doing so, try to come up with some questions, e.g.</a:t>
            </a:r>
          </a:p>
          <a:p>
            <a:pPr lvl="1">
              <a:buFont typeface="Wingdings" pitchFamily="2" charset="2"/>
              <a:buChar char="v"/>
            </a:pPr>
            <a:r>
              <a:rPr lang="en-IN" sz="2000" dirty="0" smtClean="0"/>
              <a:t>What is the purpose of client – server   architecture?</a:t>
            </a:r>
          </a:p>
          <a:p>
            <a:pPr lvl="1">
              <a:buFont typeface="Wingdings" pitchFamily="2" charset="2"/>
              <a:buChar char="v"/>
            </a:pPr>
            <a:r>
              <a:rPr lang="en-IN" sz="2000" dirty="0" smtClean="0"/>
              <a:t>How do servers manage unreliable clients?</a:t>
            </a:r>
          </a:p>
          <a:p>
            <a:pPr lvl="1">
              <a:buFont typeface="Wingdings" pitchFamily="2" charset="2"/>
              <a:buChar char="v"/>
            </a:pPr>
            <a:r>
              <a:rPr lang="en-IN" sz="2000" dirty="0" smtClean="0"/>
              <a:t>How do multiple servers coordinate accesses?</a:t>
            </a:r>
          </a:p>
          <a:p>
            <a:pPr>
              <a:buNone/>
            </a:pP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Glance at Existing Projects</a:t>
            </a:r>
            <a:br>
              <a:rPr lang="en-IN" dirty="0" smtClean="0"/>
            </a:br>
            <a:endParaRPr lang="en-IN" dirty="0"/>
          </a:p>
        </p:txBody>
      </p:sp>
      <p:sp>
        <p:nvSpPr>
          <p:cNvPr id="3" name="Content Placeholder 2"/>
          <p:cNvSpPr>
            <a:spLocks noGrp="1"/>
          </p:cNvSpPr>
          <p:nvPr>
            <p:ph idx="1"/>
          </p:nvPr>
        </p:nvSpPr>
        <p:spPr>
          <a:xfrm>
            <a:off x="457200" y="1600200"/>
            <a:ext cx="8458200" cy="4709160"/>
          </a:xfrm>
        </p:spPr>
        <p:txBody>
          <a:bodyPr>
            <a:normAutofit/>
          </a:bodyPr>
          <a:lstStyle/>
          <a:p>
            <a:r>
              <a:rPr lang="en-IN" dirty="0" smtClean="0"/>
              <a:t>There are lists of the topics of previous projects</a:t>
            </a:r>
          </a:p>
          <a:p>
            <a:pPr>
              <a:buNone/>
            </a:pPr>
            <a:r>
              <a:rPr lang="en-IN" dirty="0" smtClean="0"/>
              <a:t>     available E-library</a:t>
            </a:r>
          </a:p>
          <a:p>
            <a:r>
              <a:rPr lang="en-IN" dirty="0" smtClean="0"/>
              <a:t>Finding some interesting articles in newspapers or the computer press(Journals)</a:t>
            </a:r>
          </a:p>
          <a:p>
            <a:r>
              <a:rPr lang="en-IN" dirty="0"/>
              <a:t>This can be taken as a milestone to step an idea what to do, e.g. by expanding or extending a previous </a:t>
            </a:r>
            <a:r>
              <a:rPr lang="en-IN" dirty="0" smtClean="0"/>
              <a:t>topic</a:t>
            </a:r>
          </a:p>
          <a:p>
            <a:r>
              <a:rPr lang="en-IN" dirty="0" smtClean="0"/>
              <a:t>After having a ﬁrst idea you can follow the route for tentative ideas discussed earlier</a:t>
            </a:r>
          </a:p>
          <a:p>
            <a:pPr>
              <a:buNone/>
            </a:pPr>
            <a:endParaRPr lang="en-IN" dirty="0" smtClean="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IN" dirty="0" smtClean="0"/>
              <a:t>Cont…</a:t>
            </a:r>
            <a:endParaRPr lang="en-IN" dirty="0"/>
          </a:p>
        </p:txBody>
      </p:sp>
      <p:sp>
        <p:nvSpPr>
          <p:cNvPr id="3" name="Content Placeholder 2"/>
          <p:cNvSpPr>
            <a:spLocks noGrp="1"/>
          </p:cNvSpPr>
          <p:nvPr>
            <p:ph idx="1"/>
          </p:nvPr>
        </p:nvSpPr>
        <p:spPr>
          <a:xfrm>
            <a:off x="457200" y="1295400"/>
            <a:ext cx="8229600" cy="5013960"/>
          </a:xfrm>
        </p:spPr>
        <p:txBody>
          <a:bodyPr>
            <a:normAutofit fontScale="85000" lnSpcReduction="20000"/>
          </a:bodyPr>
          <a:lstStyle/>
          <a:p>
            <a:r>
              <a:rPr lang="en-IN" dirty="0" smtClean="0"/>
              <a:t>At the beginning, the main problem starts with confusion</a:t>
            </a:r>
          </a:p>
          <a:p>
            <a:pPr>
              <a:buNone/>
            </a:pPr>
            <a:endParaRPr lang="en-IN" dirty="0" smtClean="0"/>
          </a:p>
          <a:p>
            <a:r>
              <a:rPr lang="en-IN" dirty="0" smtClean="0"/>
              <a:t>It is a good idea to put some effort into making idea more concrete</a:t>
            </a:r>
          </a:p>
          <a:p>
            <a:pPr>
              <a:buNone/>
            </a:pPr>
            <a:endParaRPr lang="en-IN" dirty="0" smtClean="0"/>
          </a:p>
          <a:p>
            <a:r>
              <a:rPr lang="en-IN" dirty="0" smtClean="0"/>
              <a:t>The clearer with idea, the easier it will be to write the project proposal</a:t>
            </a:r>
          </a:p>
          <a:p>
            <a:pPr>
              <a:buNone/>
            </a:pPr>
            <a:endParaRPr lang="en-IN" dirty="0" smtClean="0"/>
          </a:p>
          <a:p>
            <a:r>
              <a:rPr lang="en-IN" dirty="0" smtClean="0"/>
              <a:t>Project learning is also an effective way to integrate technology into the curriculum. A typical project can easily accommodate computers and the Internet, as well as interactive whiteboards, global-positioning-system (GPS) devices, digital still cameras, video cameras, and associated editing equipment.</a:t>
            </a:r>
          </a:p>
          <a:p>
            <a:endParaRPr lang="en-IN"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Literature review</a:t>
            </a:r>
            <a:endParaRPr lang="en-IN" dirty="0"/>
          </a:p>
        </p:txBody>
      </p:sp>
      <p:sp>
        <p:nvSpPr>
          <p:cNvPr id="3" name="Content Placeholder 2"/>
          <p:cNvSpPr>
            <a:spLocks noGrp="1"/>
          </p:cNvSpPr>
          <p:nvPr>
            <p:ph idx="1"/>
          </p:nvPr>
        </p:nvSpPr>
        <p:spPr/>
        <p:txBody>
          <a:bodyPr>
            <a:normAutofit lnSpcReduction="10000"/>
          </a:bodyPr>
          <a:lstStyle/>
          <a:p>
            <a:r>
              <a:rPr lang="en-IN" dirty="0" smtClean="0"/>
              <a:t>The aim of a literature review is to optimize content  and have a good grasp of, the main published work concerning a particular topic or question in the field.</a:t>
            </a:r>
          </a:p>
          <a:p>
            <a:r>
              <a:rPr lang="en-IN" dirty="0" smtClean="0"/>
              <a:t>Compare and contrast different authors' views on an issue</a:t>
            </a:r>
          </a:p>
          <a:p>
            <a:r>
              <a:rPr lang="en-IN" dirty="0" smtClean="0"/>
              <a:t>Note down the areas in which authors are in disagreement, highlight ultimate study</a:t>
            </a:r>
          </a:p>
          <a:p>
            <a:r>
              <a:rPr lang="en-IN" dirty="0" smtClean="0"/>
              <a:t> Explain how the study relates to the literature in general and conclude</a:t>
            </a:r>
            <a:br>
              <a:rPr lang="en-IN" dirty="0" smtClean="0"/>
            </a:b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Working on Project</a:t>
            </a:r>
          </a:p>
        </p:txBody>
      </p:sp>
      <p:sp>
        <p:nvSpPr>
          <p:cNvPr id="3" name="Content Placeholder 2"/>
          <p:cNvSpPr>
            <a:spLocks noGrp="1"/>
          </p:cNvSpPr>
          <p:nvPr>
            <p:ph idx="1"/>
          </p:nvPr>
        </p:nvSpPr>
        <p:spPr>
          <a:xfrm>
            <a:off x="457200" y="1600200"/>
            <a:ext cx="8229600" cy="4191000"/>
          </a:xfrm>
        </p:spPr>
        <p:txBody>
          <a:bodyPr>
            <a:normAutofit/>
          </a:bodyPr>
          <a:lstStyle/>
          <a:p>
            <a:r>
              <a:rPr lang="en-IN" dirty="0" smtClean="0"/>
              <a:t>Aim of the </a:t>
            </a:r>
            <a:r>
              <a:rPr lang="en-IN" dirty="0" smtClean="0"/>
              <a:t>project</a:t>
            </a:r>
            <a:endParaRPr lang="en-IN" dirty="0" smtClean="0"/>
          </a:p>
          <a:p>
            <a:pPr>
              <a:buNone/>
            </a:pPr>
            <a:endParaRPr lang="en-IN" dirty="0" smtClean="0"/>
          </a:p>
          <a:p>
            <a:r>
              <a:rPr lang="en-IN" dirty="0" smtClean="0"/>
              <a:t>Objective that supports the aim</a:t>
            </a:r>
          </a:p>
          <a:p>
            <a:pPr>
              <a:buNone/>
            </a:pPr>
            <a:endParaRPr lang="en-IN" dirty="0" smtClean="0"/>
          </a:p>
          <a:p>
            <a:r>
              <a:rPr lang="en-IN" dirty="0" smtClean="0"/>
              <a:t>The SMART method can be used to make them more Concrete</a:t>
            </a:r>
          </a:p>
          <a:p>
            <a:endParaRPr lang="en-IN"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SMART</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SMART is an acronym standing for:    </a:t>
            </a:r>
          </a:p>
          <a:p>
            <a:pPr lvl="1"/>
            <a:r>
              <a:rPr lang="en-IN" sz="3600" dirty="0" smtClean="0"/>
              <a:t>S</a:t>
            </a:r>
            <a:r>
              <a:rPr lang="en-IN" dirty="0" smtClean="0"/>
              <a:t>peciﬁc:  be as speciﬁc as possible</a:t>
            </a:r>
          </a:p>
          <a:p>
            <a:pPr lvl="1"/>
            <a:r>
              <a:rPr lang="en-IN" sz="3600" dirty="0" smtClean="0"/>
              <a:t>M</a:t>
            </a:r>
            <a:r>
              <a:rPr lang="en-IN" dirty="0" smtClean="0"/>
              <a:t>easurable:  try to establish measurable indicators of progress</a:t>
            </a:r>
          </a:p>
          <a:p>
            <a:pPr lvl="1"/>
            <a:r>
              <a:rPr lang="en-IN" sz="3600" dirty="0" smtClean="0"/>
              <a:t>A</a:t>
            </a:r>
            <a:r>
              <a:rPr lang="en-IN" dirty="0" smtClean="0"/>
              <a:t>ssignable:  even though you’re working on your own, formulate objective as if you assign them to someone else for completion</a:t>
            </a:r>
          </a:p>
          <a:p>
            <a:pPr lvl="1"/>
            <a:r>
              <a:rPr lang="en-IN" sz="3600" dirty="0" smtClean="0"/>
              <a:t>R</a:t>
            </a:r>
            <a:r>
              <a:rPr lang="en-IN" dirty="0" smtClean="0"/>
              <a:t>ealistic:  state what can realistically be achieved within the budgeted time (and resources)</a:t>
            </a:r>
          </a:p>
          <a:p>
            <a:pPr lvl="1"/>
            <a:r>
              <a:rPr lang="en-IN" sz="3600" dirty="0" smtClean="0"/>
              <a:t>T</a:t>
            </a:r>
            <a:r>
              <a:rPr lang="en-IN" dirty="0" smtClean="0"/>
              <a:t>ime-related:   set milestones for the objectives</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Concrete on your project</a:t>
            </a:r>
            <a:endParaRPr lang="en-IN" dirty="0"/>
          </a:p>
        </p:txBody>
      </p:sp>
      <p:sp>
        <p:nvSpPr>
          <p:cNvPr id="3" name="Content Placeholder 2"/>
          <p:cNvSpPr>
            <a:spLocks noGrp="1"/>
          </p:cNvSpPr>
          <p:nvPr>
            <p:ph idx="1"/>
          </p:nvPr>
        </p:nvSpPr>
        <p:spPr>
          <a:xfrm>
            <a:off x="457200" y="1447800"/>
            <a:ext cx="8229600" cy="4861560"/>
          </a:xfrm>
        </p:spPr>
        <p:txBody>
          <a:bodyPr>
            <a:normAutofit fontScale="70000" lnSpcReduction="20000"/>
          </a:bodyPr>
          <a:lstStyle/>
          <a:p>
            <a:pPr fontAlgn="base">
              <a:buNone/>
            </a:pPr>
            <a:endParaRPr lang="en-IN" b="1" dirty="0" smtClean="0"/>
          </a:p>
          <a:p>
            <a:pPr fontAlgn="base"/>
            <a:r>
              <a:rPr lang="en-IN" b="1" dirty="0" smtClean="0"/>
              <a:t>Observation</a:t>
            </a:r>
          </a:p>
          <a:p>
            <a:pPr fontAlgn="base">
              <a:buNone/>
            </a:pPr>
            <a:endParaRPr lang="en-IN" b="1" dirty="0" smtClean="0"/>
          </a:p>
          <a:p>
            <a:pPr fontAlgn="base">
              <a:buNone/>
            </a:pPr>
            <a:r>
              <a:rPr lang="en-IN" b="1" dirty="0" smtClean="0"/>
              <a:t> 	Gathering information from a primary source  is way of gathering data  something seen or experienced</a:t>
            </a:r>
          </a:p>
          <a:p>
            <a:pPr fontAlgn="base">
              <a:buNone/>
            </a:pPr>
            <a:endParaRPr lang="en-IN" b="1" dirty="0" smtClean="0"/>
          </a:p>
          <a:p>
            <a:pPr fontAlgn="base">
              <a:buNone/>
            </a:pPr>
            <a:endParaRPr lang="en-IN" b="1" dirty="0" smtClean="0"/>
          </a:p>
          <a:p>
            <a:pPr fontAlgn="base"/>
            <a:r>
              <a:rPr lang="en-IN" b="1" dirty="0" smtClean="0"/>
              <a:t>Hypothesis</a:t>
            </a:r>
          </a:p>
          <a:p>
            <a:pPr fontAlgn="base">
              <a:buNone/>
            </a:pPr>
            <a:endParaRPr lang="en-IN" b="1" dirty="0" smtClean="0"/>
          </a:p>
          <a:p>
            <a:pPr fontAlgn="base">
              <a:buNone/>
            </a:pPr>
            <a:r>
              <a:rPr lang="en-IN" dirty="0" smtClean="0"/>
              <a:t>	A hypothesis is usually developed from experience, literature or theory, or combination of these.</a:t>
            </a:r>
            <a:endParaRPr lang="en-IN" b="1" dirty="0" smtClean="0"/>
          </a:p>
          <a:p>
            <a:pPr fontAlgn="base">
              <a:buNone/>
            </a:pPr>
            <a:r>
              <a:rPr lang="en-IN" b="1" dirty="0" smtClean="0"/>
              <a:t>	A proposed explanation for a phenomenon , </a:t>
            </a:r>
            <a:r>
              <a:rPr lang="en-IN" dirty="0" smtClean="0"/>
              <a:t>resemble generalized models that may employ classical or nonclassical logic.</a:t>
            </a:r>
          </a:p>
          <a:p>
            <a:pPr fontAlgn="base">
              <a:buNone/>
            </a:pPr>
            <a:r>
              <a:rPr lang="en-IN" dirty="0" smtClean="0"/>
              <a:t>	A hypothesis is a tentative answer to a research question from the </a:t>
            </a:r>
          </a:p>
          <a:p>
            <a:pPr fontAlgn="base">
              <a:buNone/>
            </a:pPr>
            <a:r>
              <a:rPr lang="en-IN" dirty="0" smtClean="0"/>
              <a:t>       observation before the project  is Implemented. </a:t>
            </a:r>
            <a:endParaRPr lang="en-IN"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fontScale="85000" lnSpcReduction="20000"/>
          </a:bodyPr>
          <a:lstStyle/>
          <a:p>
            <a:pPr fontAlgn="base"/>
            <a:r>
              <a:rPr lang="en-IN" b="1" dirty="0" smtClean="0"/>
              <a:t>Experimentation</a:t>
            </a:r>
          </a:p>
          <a:p>
            <a:pPr fontAlgn="base">
              <a:buNone/>
            </a:pPr>
            <a:r>
              <a:rPr lang="en-IN" dirty="0" smtClean="0"/>
              <a:t>     Easy  </a:t>
            </a:r>
            <a:r>
              <a:rPr lang="en-IN" b="1" dirty="0" smtClean="0"/>
              <a:t>experiments</a:t>
            </a:r>
            <a:r>
              <a:rPr lang="en-IN" dirty="0" smtClean="0"/>
              <a:t> and  </a:t>
            </a:r>
            <a:r>
              <a:rPr lang="en-IN" b="1" dirty="0" smtClean="0"/>
              <a:t>project</a:t>
            </a:r>
            <a:r>
              <a:rPr lang="en-IN" dirty="0" smtClean="0"/>
              <a:t> ideas that make learning fun …</a:t>
            </a:r>
          </a:p>
          <a:p>
            <a:pPr fontAlgn="base">
              <a:buNone/>
            </a:pPr>
            <a:endParaRPr lang="en-IN" dirty="0" smtClean="0"/>
          </a:p>
          <a:p>
            <a:pPr fontAlgn="base">
              <a:buNone/>
            </a:pPr>
            <a:r>
              <a:rPr lang="en-IN" dirty="0" smtClean="0"/>
              <a:t>     To demonstrate Galileo's falling objects experiment that states "What goes up, must come down". After this experiment you'll be able answer the question "Do larger objects fall faster than lighter ones under the same conditions?“</a:t>
            </a:r>
          </a:p>
          <a:p>
            <a:pPr fontAlgn="base">
              <a:buNone/>
            </a:pPr>
            <a:endParaRPr lang="en-IN" dirty="0" smtClean="0"/>
          </a:p>
          <a:p>
            <a:pPr fontAlgn="base">
              <a:buNone/>
            </a:pPr>
            <a:r>
              <a:rPr lang="en-IN" dirty="0" smtClean="0"/>
              <a:t>     To determine the strength of several different  process in  a project - the end of your experiment , should  have an understanding of what factors make project weak  and which made  stronger.</a:t>
            </a:r>
            <a:r>
              <a:rPr lang="en-IN" b="1" dirty="0" smtClean="0"/>
              <a:t> </a:t>
            </a:r>
            <a:endParaRPr lang="en-IN" dirty="0" smtClean="0"/>
          </a:p>
          <a:p>
            <a:pPr fontAlgn="base">
              <a:buNone/>
            </a:pPr>
            <a:endParaRPr lang="en-IN" dirty="0" smtClean="0"/>
          </a:p>
          <a:p>
            <a:pPr fontAlgn="base">
              <a:buNone/>
            </a:pPr>
            <a:endParaRPr lang="en-IN" b="1"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solidFill>
                  <a:schemeClr val="accent1"/>
                </a:solidFill>
              </a:rPr>
              <a:t>Cont…</a:t>
            </a:r>
            <a:endParaRPr lang="en-IN" dirty="0">
              <a:solidFill>
                <a:schemeClr val="accent1"/>
              </a:solidFill>
            </a:endParaRPr>
          </a:p>
        </p:txBody>
      </p:sp>
      <p:sp>
        <p:nvSpPr>
          <p:cNvPr id="3" name="Content Placeholder 2"/>
          <p:cNvSpPr>
            <a:spLocks noGrp="1"/>
          </p:cNvSpPr>
          <p:nvPr>
            <p:ph idx="1"/>
          </p:nvPr>
        </p:nvSpPr>
        <p:spPr/>
        <p:txBody>
          <a:bodyPr>
            <a:normAutofit fontScale="92500" lnSpcReduction="20000"/>
          </a:bodyPr>
          <a:lstStyle/>
          <a:p>
            <a:endParaRPr lang="en-IN" b="1" dirty="0" smtClean="0"/>
          </a:p>
          <a:p>
            <a:r>
              <a:rPr lang="en-IN" b="1" dirty="0" smtClean="0"/>
              <a:t>Estimated  Time</a:t>
            </a:r>
          </a:p>
          <a:p>
            <a:pPr>
              <a:buNone/>
            </a:pPr>
            <a:r>
              <a:rPr lang="en-IN" dirty="0" smtClean="0"/>
              <a:t>     An in-depth view of all the elements with the technically productive enterprises in a particular field or side-by-side element comparisons  …</a:t>
            </a:r>
          </a:p>
          <a:p>
            <a:pPr>
              <a:buNone/>
            </a:pPr>
            <a:endParaRPr lang="en-IN" b="1" dirty="0" smtClean="0"/>
          </a:p>
          <a:p>
            <a:r>
              <a:rPr lang="en-IN" b="1" dirty="0" smtClean="0"/>
              <a:t>Conclusion</a:t>
            </a:r>
          </a:p>
          <a:p>
            <a:pPr>
              <a:buNone/>
            </a:pPr>
            <a:r>
              <a:rPr lang="en-IN" b="1" dirty="0" smtClean="0"/>
              <a:t>     A</a:t>
            </a:r>
            <a:r>
              <a:rPr lang="en-IN" dirty="0" smtClean="0"/>
              <a:t>n opinion or decision that is formed after a  period of thought or research  emphasize or reinforce your main ideas. It should refer back the introduction, either with key words or parallel concepts and images.</a:t>
            </a:r>
            <a:br>
              <a:rPr lang="en-IN" dirty="0" smtClean="0"/>
            </a:br>
            <a:endParaRPr lang="en-IN" b="1" dirty="0" smtClean="0"/>
          </a:p>
          <a:p>
            <a:endParaRPr lang="en-IN" dirty="0" smtClean="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Overview</a:t>
            </a:r>
            <a:endParaRPr lang="en-IN" dirty="0"/>
          </a:p>
        </p:txBody>
      </p:sp>
      <p:sp>
        <p:nvSpPr>
          <p:cNvPr id="3" name="Content Placeholder 2"/>
          <p:cNvSpPr>
            <a:spLocks noGrp="1"/>
          </p:cNvSpPr>
          <p:nvPr>
            <p:ph idx="1"/>
          </p:nvPr>
        </p:nvSpPr>
        <p:spPr/>
        <p:txBody>
          <a:bodyPr>
            <a:normAutofit/>
          </a:bodyPr>
          <a:lstStyle/>
          <a:p>
            <a:endParaRPr lang="en-IN" dirty="0" smtClean="0"/>
          </a:p>
          <a:p>
            <a:r>
              <a:rPr lang="en-IN" dirty="0" smtClean="0"/>
              <a:t>Introduction</a:t>
            </a:r>
          </a:p>
          <a:p>
            <a:r>
              <a:rPr lang="en-IN" dirty="0" smtClean="0"/>
              <a:t>Project Goal </a:t>
            </a:r>
          </a:p>
          <a:p>
            <a:r>
              <a:rPr lang="en-IN" dirty="0" smtClean="0"/>
              <a:t>Choosing a topic</a:t>
            </a:r>
          </a:p>
          <a:p>
            <a:r>
              <a:rPr lang="en-IN" dirty="0" smtClean="0"/>
              <a:t>Literature review</a:t>
            </a:r>
          </a:p>
          <a:p>
            <a:r>
              <a:rPr lang="en-IN" dirty="0" smtClean="0"/>
              <a:t>Working on project</a:t>
            </a:r>
          </a:p>
          <a:p>
            <a:r>
              <a:rPr lang="en-IN" dirty="0" smtClean="0"/>
              <a:t>Documentation</a:t>
            </a:r>
          </a:p>
          <a:p>
            <a:r>
              <a:rPr lang="en-IN" dirty="0" smtClean="0"/>
              <a:t>Hands-on learning environment</a:t>
            </a:r>
          </a:p>
          <a:p>
            <a:r>
              <a:rPr lang="en-IN" dirty="0" smtClean="0"/>
              <a:t>Conclusion and Future work </a:t>
            </a:r>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Documentation</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A short  explanation of the topic and where it ﬁts into  the technology </a:t>
            </a:r>
          </a:p>
          <a:p>
            <a:r>
              <a:rPr lang="en-IN" dirty="0" smtClean="0"/>
              <a:t>Way to uncover new knowledge, and to report relationships among different aspects of studied information </a:t>
            </a:r>
          </a:p>
          <a:p>
            <a:r>
              <a:rPr lang="en-IN" dirty="0" smtClean="0"/>
              <a:t>Acquiring new knowledge, or correcting  and integrating previous knowledge with statement of method </a:t>
            </a:r>
          </a:p>
          <a:p>
            <a:r>
              <a:rPr lang="en-IN" dirty="0" smtClean="0"/>
              <a:t>Might be very specific and strongly supported by evidence, a new question can be asked to provide further insight on the same topic. </a:t>
            </a:r>
          </a:p>
          <a:p>
            <a:r>
              <a:rPr lang="en-IN" dirty="0" smtClean="0"/>
              <a:t>The scientific method includes other components required even when all the iterations are completed</a:t>
            </a:r>
          </a:p>
          <a:p>
            <a:pPr>
              <a:buNone/>
            </a:pPr>
            <a:endParaRPr lang="en-IN"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Cont</a:t>
            </a:r>
            <a:r>
              <a:rPr lang="en-IN" dirty="0" smtClean="0"/>
              <a:t>…</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 It charts the </a:t>
            </a:r>
            <a:r>
              <a:rPr lang="en-IN" dirty="0"/>
              <a:t>conceptual space </a:t>
            </a:r>
            <a:r>
              <a:rPr lang="en-IN" dirty="0" smtClean="0"/>
              <a:t>created within the data</a:t>
            </a:r>
          </a:p>
          <a:p>
            <a:r>
              <a:rPr lang="en-IN" dirty="0" smtClean="0"/>
              <a:t>Work carried detailed information about long-term enactment </a:t>
            </a:r>
          </a:p>
          <a:p>
            <a:r>
              <a:rPr lang="en-IN" dirty="0" smtClean="0"/>
              <a:t>To achieve the status despite being present on the </a:t>
            </a:r>
            <a:r>
              <a:rPr lang="en-IN" dirty="0"/>
              <a:t>sector</a:t>
            </a:r>
            <a:endParaRPr lang="en-IN" dirty="0" smtClean="0"/>
          </a:p>
          <a:p>
            <a:r>
              <a:rPr lang="en-IN" dirty="0" smtClean="0"/>
              <a:t>Impact to l</a:t>
            </a:r>
            <a:r>
              <a:rPr lang="en-IN" b="1" dirty="0" smtClean="0"/>
              <a:t>earn about the highest, lowest, deepest, largest, most powerful and more!</a:t>
            </a:r>
            <a:r>
              <a:rPr lang="en-IN" dirty="0" smtClean="0"/>
              <a:t>  </a:t>
            </a:r>
          </a:p>
          <a:p>
            <a:r>
              <a:rPr lang="en-IN" dirty="0" smtClean="0"/>
              <a:t>Descriptions, photos, articles, properties and uses for common concept. </a:t>
            </a:r>
          </a:p>
          <a:p>
            <a:pPr marL="137160" indent="0">
              <a:buNone/>
            </a:pPr>
            <a:r>
              <a:rPr lang="en-IN" dirty="0" smtClean="0"/>
              <a:t>       </a:t>
            </a:r>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illustration of references</a:t>
            </a:r>
            <a:endParaRPr lang="en-IN" dirty="0"/>
          </a:p>
        </p:txBody>
      </p:sp>
      <p:sp>
        <p:nvSpPr>
          <p:cNvPr id="3" name="Content Placeholder 2"/>
          <p:cNvSpPr>
            <a:spLocks noGrp="1"/>
          </p:cNvSpPr>
          <p:nvPr>
            <p:ph idx="1"/>
          </p:nvPr>
        </p:nvSpPr>
        <p:spPr/>
        <p:txBody>
          <a:bodyPr>
            <a:normAutofit fontScale="55000" lnSpcReduction="20000"/>
          </a:bodyPr>
          <a:lstStyle/>
          <a:p>
            <a:pPr fontAlgn="base"/>
            <a:r>
              <a:rPr lang="en-IN" b="1" dirty="0" smtClean="0"/>
              <a:t>References:</a:t>
            </a:r>
          </a:p>
          <a:p>
            <a:pPr fontAlgn="base">
              <a:buNone/>
            </a:pPr>
            <a:endParaRPr lang="en-IN" b="1" dirty="0" smtClean="0"/>
          </a:p>
          <a:p>
            <a:pPr fontAlgn="base"/>
            <a:r>
              <a:rPr lang="en-IN" dirty="0" err="1" smtClean="0"/>
              <a:t>Coecke</a:t>
            </a:r>
            <a:r>
              <a:rPr lang="en-IN" dirty="0" smtClean="0"/>
              <a:t>, B., </a:t>
            </a:r>
            <a:r>
              <a:rPr lang="en-IN" dirty="0" err="1" smtClean="0"/>
              <a:t>Sadrzadeh</a:t>
            </a:r>
            <a:r>
              <a:rPr lang="en-IN" dirty="0" smtClean="0"/>
              <a:t>, M., and Clark, S. (2010). </a:t>
            </a:r>
            <a:r>
              <a:rPr lang="en-IN" i="1" dirty="0" smtClean="0"/>
              <a:t>Mathematical Foundations for Distributed Compositional Model of Meaning.</a:t>
            </a:r>
            <a:r>
              <a:rPr lang="en-IN" dirty="0" smtClean="0"/>
              <a:t> </a:t>
            </a:r>
            <a:r>
              <a:rPr lang="en-IN" dirty="0" err="1" smtClean="0"/>
              <a:t>Lambek</a:t>
            </a:r>
            <a:r>
              <a:rPr lang="en-IN" dirty="0" smtClean="0"/>
              <a:t> Festschrift. Linguistic Analysis, 36:345–384.</a:t>
            </a:r>
          </a:p>
          <a:p>
            <a:pPr fontAlgn="base">
              <a:buNone/>
            </a:pPr>
            <a:endParaRPr lang="en-IN" dirty="0" smtClean="0"/>
          </a:p>
          <a:p>
            <a:pPr fontAlgn="base"/>
            <a:r>
              <a:rPr lang="en-IN" dirty="0" err="1" smtClean="0"/>
              <a:t>Grefenstette</a:t>
            </a:r>
            <a:r>
              <a:rPr lang="en-IN" dirty="0" smtClean="0"/>
              <a:t>, E. and </a:t>
            </a:r>
            <a:r>
              <a:rPr lang="en-IN" dirty="0" err="1" smtClean="0"/>
              <a:t>Sadrzadeh</a:t>
            </a:r>
            <a:r>
              <a:rPr lang="en-IN" dirty="0" smtClean="0"/>
              <a:t>, M. (2011). </a:t>
            </a:r>
            <a:r>
              <a:rPr lang="en-IN" i="1" dirty="0" smtClean="0"/>
              <a:t>Experimental Support for a Categorical Compositional Distributional Model of Meaning.</a:t>
            </a:r>
            <a:r>
              <a:rPr lang="en-IN" dirty="0" smtClean="0"/>
              <a:t> In Proceedings of the 2011 Conference on Empirical Methods in Natural Language Processing (EMNLP).</a:t>
            </a:r>
          </a:p>
          <a:p>
            <a:pPr fontAlgn="base">
              <a:buNone/>
            </a:pPr>
            <a:endParaRPr lang="en-IN" dirty="0" smtClean="0"/>
          </a:p>
          <a:p>
            <a:pPr fontAlgn="base"/>
            <a:r>
              <a:rPr lang="en-IN" dirty="0" err="1" smtClean="0"/>
              <a:t>Kartsaklis</a:t>
            </a:r>
            <a:r>
              <a:rPr lang="en-IN" dirty="0" smtClean="0"/>
              <a:t>, D., </a:t>
            </a:r>
            <a:r>
              <a:rPr lang="en-IN" dirty="0" err="1" smtClean="0"/>
              <a:t>Sadrzadeh</a:t>
            </a:r>
            <a:r>
              <a:rPr lang="en-IN" dirty="0" smtClean="0"/>
              <a:t>, M., and </a:t>
            </a:r>
            <a:r>
              <a:rPr lang="en-IN" dirty="0" err="1" smtClean="0"/>
              <a:t>Pulman</a:t>
            </a:r>
            <a:r>
              <a:rPr lang="en-IN" dirty="0" smtClean="0"/>
              <a:t>, S. (2012). </a:t>
            </a:r>
            <a:r>
              <a:rPr lang="en-IN" i="1" dirty="0" smtClean="0"/>
              <a:t>A </a:t>
            </a:r>
            <a:r>
              <a:rPr lang="en-IN" i="1" dirty="0" err="1" smtClean="0"/>
              <a:t>Uniﬁed</a:t>
            </a:r>
            <a:r>
              <a:rPr lang="en-IN" i="1" dirty="0" smtClean="0"/>
              <a:t> Sentence Space for Categorical Distributional-Compositional semantics: Theory and experiments.</a:t>
            </a:r>
            <a:r>
              <a:rPr lang="en-IN" dirty="0" smtClean="0"/>
              <a:t> In Proceedings of 24th International Conference on Computational Linguistics (COLING 2012)</a:t>
            </a:r>
          </a:p>
          <a:p>
            <a:pPr fontAlgn="base">
              <a:buNone/>
            </a:pPr>
            <a:endParaRPr lang="en-IN" dirty="0" smtClean="0"/>
          </a:p>
          <a:p>
            <a:pPr fontAlgn="base"/>
            <a:r>
              <a:rPr lang="en-IN" dirty="0" err="1" smtClean="0"/>
              <a:t>Sadrzadeh</a:t>
            </a:r>
            <a:r>
              <a:rPr lang="en-IN" dirty="0" smtClean="0"/>
              <a:t>, M., Clark, S., and </a:t>
            </a:r>
            <a:r>
              <a:rPr lang="en-IN" dirty="0" err="1" smtClean="0"/>
              <a:t>Coecke</a:t>
            </a:r>
            <a:r>
              <a:rPr lang="en-IN" dirty="0" smtClean="0"/>
              <a:t>, B. (2013). </a:t>
            </a:r>
            <a:r>
              <a:rPr lang="en-IN" i="1" dirty="0" smtClean="0"/>
              <a:t>The </a:t>
            </a:r>
            <a:r>
              <a:rPr lang="en-IN" i="1" dirty="0" err="1" smtClean="0"/>
              <a:t>Frobenius</a:t>
            </a:r>
            <a:r>
              <a:rPr lang="en-IN" i="1" dirty="0" smtClean="0"/>
              <a:t> anatomy of word meanings I: Subject and object relative pronouns.</a:t>
            </a:r>
            <a:r>
              <a:rPr lang="en-IN" dirty="0" smtClean="0"/>
              <a:t> Journal of Logic and Computation, Advance Access.</a:t>
            </a:r>
          </a:p>
          <a:p>
            <a:pPr fontAlgn="base">
              <a:buNone/>
            </a:pPr>
            <a:endParaRPr lang="en-IN" dirty="0" smtClean="0"/>
          </a:p>
          <a:p>
            <a:pPr fontAlgn="base"/>
            <a:r>
              <a:rPr lang="en-IN" dirty="0" err="1" smtClean="0"/>
              <a:t>Kartsaklis</a:t>
            </a:r>
            <a:r>
              <a:rPr lang="en-IN" dirty="0" smtClean="0"/>
              <a:t>, D. and </a:t>
            </a:r>
            <a:r>
              <a:rPr lang="en-IN" dirty="0" err="1" smtClean="0"/>
              <a:t>Sadrzadeh</a:t>
            </a:r>
            <a:r>
              <a:rPr lang="en-IN" dirty="0" smtClean="0"/>
              <a:t>, M. (2013). </a:t>
            </a:r>
            <a:r>
              <a:rPr lang="en-IN" i="1" dirty="0" smtClean="0"/>
              <a:t>Prior Disambiguation of Word Tensors for Constructing Sentence Vectors.</a:t>
            </a:r>
            <a:r>
              <a:rPr lang="en-IN" dirty="0" smtClean="0"/>
              <a:t> In Proceedings of the 2013 Conference on Empirical Methods in Natural Language Processing (EMNLP).</a:t>
            </a:r>
          </a:p>
          <a:p>
            <a:pPr fontAlgn="base">
              <a:buNone/>
            </a:pPr>
            <a:endParaRPr lang="en-IN" dirty="0" smtClean="0"/>
          </a:p>
          <a:p>
            <a:pPr>
              <a:buNone/>
            </a:pP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Sample Projects</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A Tool to find bugs in Computer Games</a:t>
            </a:r>
          </a:p>
          <a:p>
            <a:r>
              <a:rPr lang="en-IN" dirty="0" smtClean="0"/>
              <a:t>Analysis and verification of stochastic  hybrid systems</a:t>
            </a:r>
          </a:p>
          <a:p>
            <a:r>
              <a:rPr lang="en-IN" dirty="0" smtClean="0"/>
              <a:t>Bioinformatics projects</a:t>
            </a:r>
          </a:p>
          <a:p>
            <a:r>
              <a:rPr lang="en-IN" dirty="0" err="1" smtClean="0"/>
              <a:t>Baysian</a:t>
            </a:r>
            <a:r>
              <a:rPr lang="en-IN" dirty="0" smtClean="0"/>
              <a:t> models of word alignment for Machine Translation</a:t>
            </a:r>
          </a:p>
          <a:p>
            <a:r>
              <a:rPr lang="en-IN" dirty="0" smtClean="0"/>
              <a:t>Enabling Multi-level parallelism in parallel MATLAB</a:t>
            </a:r>
          </a:p>
          <a:p>
            <a:r>
              <a:rPr lang="en-IN" dirty="0" err="1" smtClean="0"/>
              <a:t>GeomLab</a:t>
            </a:r>
            <a:r>
              <a:rPr lang="en-IN" dirty="0" smtClean="0"/>
              <a:t> and </a:t>
            </a:r>
            <a:r>
              <a:rPr lang="en-IN" dirty="0" err="1" smtClean="0"/>
              <a:t>Mindstorms</a:t>
            </a:r>
            <a:endParaRPr lang="en-IN" dirty="0" smtClean="0"/>
          </a:p>
          <a:p>
            <a:r>
              <a:rPr lang="en-IN" dirty="0" err="1" smtClean="0"/>
              <a:t>Helicompter</a:t>
            </a:r>
            <a:r>
              <a:rPr lang="en-IN" dirty="0" smtClean="0"/>
              <a:t> Robots</a:t>
            </a:r>
          </a:p>
          <a:p>
            <a:r>
              <a:rPr lang="en-IN" dirty="0" smtClean="0"/>
              <a:t>Identifying features in MRI Scan data</a:t>
            </a:r>
          </a:p>
          <a:p>
            <a:endParaRPr lang="en-IN" dirty="0" smtClean="0"/>
          </a:p>
          <a:p>
            <a:endParaRPr lang="en-IN" dirty="0"/>
          </a:p>
        </p:txBody>
      </p:sp>
      <p:sp>
        <p:nvSpPr>
          <p:cNvPr id="4" name="Rectangle 3"/>
          <p:cNvSpPr/>
          <p:nvPr/>
        </p:nvSpPr>
        <p:spPr>
          <a:xfrm>
            <a:off x="2286000" y="3581399"/>
            <a:ext cx="4572000" cy="1754326"/>
          </a:xfrm>
          <a:prstGeom prst="rect">
            <a:avLst/>
          </a:prstGeom>
        </p:spPr>
        <p:txBody>
          <a:bodyPr wrap="square">
            <a:spAutoFit/>
          </a:bodyPr>
          <a:lstStyle/>
          <a:p>
            <a:endParaRPr lang="en-IN" dirty="0" smtClean="0">
              <a:solidFill>
                <a:schemeClr val="bg1"/>
              </a:solidFill>
              <a:hlinkClick r:id="rId2"/>
            </a:endParaRPr>
          </a:p>
          <a:p>
            <a:endParaRPr lang="en-IN" dirty="0" smtClean="0">
              <a:solidFill>
                <a:schemeClr val="bg1"/>
              </a:solidFill>
              <a:hlinkClick r:id="rId2"/>
            </a:endParaRPr>
          </a:p>
          <a:p>
            <a:endParaRPr lang="en-IN" dirty="0" smtClean="0">
              <a:solidFill>
                <a:schemeClr val="bg1"/>
              </a:solidFill>
              <a:hlinkClick r:id="rId2"/>
            </a:endParaRPr>
          </a:p>
          <a:p>
            <a:endParaRPr lang="en-IN" dirty="0" smtClean="0">
              <a:solidFill>
                <a:schemeClr val="bg1"/>
              </a:solidFill>
              <a:hlinkClick r:id="rId2"/>
            </a:endParaRPr>
          </a:p>
          <a:p>
            <a:endParaRPr lang="en-IN" dirty="0" smtClean="0">
              <a:solidFill>
                <a:schemeClr val="bg1"/>
              </a:solidFill>
              <a:hlinkClick r:id="rId2"/>
            </a:endParaRPr>
          </a:p>
          <a:p>
            <a:endParaRPr lang="en-IN" dirty="0" smtClean="0">
              <a:solidFill>
                <a:schemeClr val="bg1"/>
              </a:solidFill>
              <a:hlinkClick r:id="rId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en-IN" sz="3600" cap="all" dirty="0" smtClean="0"/>
              <a:t>HANDS-ON LEARNING ENVIRONMENT</a:t>
            </a:r>
            <a:r>
              <a:rPr lang="en-IN" b="0" cap="all" dirty="0" smtClean="0"/>
              <a:t/>
            </a:r>
            <a:br>
              <a:rPr lang="en-IN" b="0" cap="all" dirty="0" smtClean="0"/>
            </a:br>
            <a:endParaRPr lang="en-IN" dirty="0"/>
          </a:p>
        </p:txBody>
      </p:sp>
      <p:sp>
        <p:nvSpPr>
          <p:cNvPr id="3" name="Content Placeholder 2"/>
          <p:cNvSpPr>
            <a:spLocks noGrp="1"/>
          </p:cNvSpPr>
          <p:nvPr>
            <p:ph idx="1"/>
          </p:nvPr>
        </p:nvSpPr>
        <p:spPr/>
        <p:txBody>
          <a:bodyPr>
            <a:normAutofit/>
          </a:bodyPr>
          <a:lstStyle/>
          <a:p>
            <a:r>
              <a:rPr lang="en-IN" dirty="0" smtClean="0"/>
              <a:t>Harvard reference system  -  A Quick Guide to Harvard Referencing and Harvard Referencing Examples</a:t>
            </a:r>
          </a:p>
          <a:p>
            <a:r>
              <a:rPr lang="en-IN" dirty="0" smtClean="0"/>
              <a:t>computer projects for students</a:t>
            </a:r>
          </a:p>
          <a:p>
            <a:r>
              <a:rPr lang="en-IN" dirty="0" smtClean="0"/>
              <a:t>student project proposal</a:t>
            </a:r>
          </a:p>
          <a:p>
            <a:r>
              <a:rPr lang="en-IN" dirty="0" smtClean="0"/>
              <a:t>https://cse.nd.edu/research/current-projects</a:t>
            </a:r>
          </a:p>
          <a:p>
            <a:r>
              <a:rPr lang="en-IN" dirty="0" smtClean="0"/>
              <a:t>http://www.cs.umd.edu/projects/TimeWare/TimeWare-index.html</a:t>
            </a:r>
          </a:p>
          <a:p>
            <a:pPr>
              <a:buNone/>
            </a:pP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 and Future work</a:t>
            </a:r>
            <a:endParaRPr lang="en-IN" dirty="0"/>
          </a:p>
        </p:txBody>
      </p:sp>
      <p:sp>
        <p:nvSpPr>
          <p:cNvPr id="3" name="Content Placeholder 2"/>
          <p:cNvSpPr>
            <a:spLocks noGrp="1"/>
          </p:cNvSpPr>
          <p:nvPr>
            <p:ph idx="1"/>
          </p:nvPr>
        </p:nvSpPr>
        <p:spPr/>
        <p:txBody>
          <a:bodyPr>
            <a:normAutofit lnSpcReduction="10000"/>
          </a:bodyPr>
          <a:lstStyle/>
          <a:p>
            <a:r>
              <a:rPr lang="en-IN" dirty="0" smtClean="0"/>
              <a:t>The description of work with  concerned development</a:t>
            </a:r>
          </a:p>
          <a:p>
            <a:r>
              <a:rPr lang="en-IN" dirty="0" smtClean="0"/>
              <a:t>Extending the  process  to work with different modes</a:t>
            </a:r>
          </a:p>
          <a:p>
            <a:endParaRPr lang="en-IN" dirty="0" smtClean="0"/>
          </a:p>
          <a:p>
            <a:r>
              <a:rPr lang="en-IN" dirty="0" smtClean="0"/>
              <a:t>Develop a framework  with future Impact -construct and evaluate according to the model</a:t>
            </a:r>
          </a:p>
          <a:p>
            <a:r>
              <a:rPr lang="en-IN" dirty="0" smtClean="0"/>
              <a:t>Well defined suggestions for future implementations and studies reveal the need for providing additional/different functionality </a:t>
            </a:r>
          </a:p>
          <a:p>
            <a:pPr>
              <a:buNone/>
            </a:pPr>
            <a:endParaRPr lang="en-IN" dirty="0" smtClean="0"/>
          </a:p>
          <a:p>
            <a:pPr>
              <a:buNone/>
            </a:pPr>
            <a:endParaRPr lang="en-IN" dirty="0" smtClean="0"/>
          </a:p>
          <a:p>
            <a:pPr>
              <a:buNone/>
            </a:pPr>
            <a:endParaRPr lang="en-IN" dirty="0" smtClean="0"/>
          </a:p>
          <a:p>
            <a:pPr>
              <a:buNone/>
            </a:pPr>
            <a:endParaRPr lang="en-IN" dirty="0" smtClean="0"/>
          </a:p>
          <a:p>
            <a:pPr>
              <a:buNone/>
            </a:pPr>
            <a:endParaRPr lang="fr-FR" dirty="0" smtClean="0"/>
          </a:p>
          <a:p>
            <a:endParaRPr lang="en-IN" dirty="0" smtClean="0"/>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pPr>
              <a:buNone/>
            </a:pPr>
            <a:r>
              <a:rPr lang="en-IN" dirty="0" smtClean="0"/>
              <a:t>			</a:t>
            </a:r>
          </a:p>
          <a:p>
            <a:pPr>
              <a:buNone/>
            </a:pPr>
            <a:endParaRPr lang="en-IN" dirty="0" smtClean="0"/>
          </a:p>
          <a:p>
            <a:pPr>
              <a:buNone/>
            </a:pPr>
            <a:r>
              <a:rPr lang="en-IN" dirty="0" smtClean="0"/>
              <a:t>			</a:t>
            </a:r>
            <a:r>
              <a:rPr lang="en-IN" sz="4000" dirty="0" smtClean="0"/>
              <a:t>QUESTIONS  PLEASE  ?</a:t>
            </a:r>
            <a:endParaRPr lang="en-IN" sz="4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janarthanam\Desktop\Thank-You.jpg"/>
          <p:cNvPicPr>
            <a:picLocks noGrp="1" noChangeAspect="1" noChangeArrowheads="1"/>
          </p:cNvPicPr>
          <p:nvPr>
            <p:ph type="pic" idx="1"/>
          </p:nvPr>
        </p:nvPicPr>
        <p:blipFill>
          <a:blip r:embed="rId2" cstate="print"/>
          <a:srcRect t="4861" b="4861"/>
          <a:stretch>
            <a:fillRect/>
          </a:stretch>
        </p:blipFill>
        <p:spPr bwMode="auto">
          <a:xfrm>
            <a:off x="762000" y="609600"/>
            <a:ext cx="7772400" cy="5791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Why do students do a project?</a:t>
            </a:r>
          </a:p>
          <a:p>
            <a:r>
              <a:rPr lang="en-IN" dirty="0" smtClean="0"/>
              <a:t>Develop a Professional understanding and critical</a:t>
            </a:r>
          </a:p>
          <a:p>
            <a:pPr>
              <a:buNone/>
            </a:pPr>
            <a:r>
              <a:rPr lang="en-IN" dirty="0" smtClean="0"/>
              <a:t>     awareness of a related area</a:t>
            </a:r>
          </a:p>
          <a:p>
            <a:r>
              <a:rPr lang="en-IN" dirty="0" smtClean="0"/>
              <a:t>Plan and execute skills as collaboration, communication, critical thinking, and the use of technology, which will serve them well in the workplace and life</a:t>
            </a:r>
          </a:p>
          <a:p>
            <a:r>
              <a:rPr lang="en-IN" dirty="0" smtClean="0"/>
              <a:t>Significantly present existing approaches, identify their  own approach in the wider area, and evaluate their contribution by writing a  comprehensive, self-contained report</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A dynamic approach were the students explore real-world problems and challenges, simultaneously developing cross-curriculum skills while working in small collaborative groups</a:t>
            </a:r>
          </a:p>
          <a:p>
            <a:r>
              <a:rPr lang="en-IN" dirty="0" smtClean="0"/>
              <a:t>In the process of completing their projects, students also hone their organizational and research skills, develop better communication with their professional group. The positive effect of their work which sustain and fulfil the mission</a:t>
            </a:r>
          </a:p>
          <a:p>
            <a:r>
              <a:rPr lang="en-IN" b="1" dirty="0" smtClean="0"/>
              <a:t>To achieve magnificent  project  proceed with </a:t>
            </a:r>
            <a:r>
              <a:rPr lang="en-IN" sz="5200" b="1" dirty="0" smtClean="0"/>
              <a:t>GROUPS</a:t>
            </a:r>
            <a:endParaRPr lang="en-IN" dirty="0" smtClean="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    </a:t>
            </a:r>
            <a:r>
              <a:rPr lang="en-IN" sz="5800" dirty="0" smtClean="0"/>
              <a:t>G</a:t>
            </a:r>
            <a:r>
              <a:rPr lang="en-IN" dirty="0" smtClean="0"/>
              <a:t>ive thoughtful feedback</a:t>
            </a:r>
          </a:p>
          <a:p>
            <a:r>
              <a:rPr lang="en-IN" dirty="0" smtClean="0"/>
              <a:t>    </a:t>
            </a:r>
            <a:r>
              <a:rPr lang="en-IN" sz="5800" dirty="0" smtClean="0"/>
              <a:t>R</a:t>
            </a:r>
            <a:r>
              <a:rPr lang="en-IN" dirty="0" smtClean="0"/>
              <a:t>espect  opinions</a:t>
            </a:r>
          </a:p>
          <a:p>
            <a:r>
              <a:rPr lang="en-IN" dirty="0" smtClean="0"/>
              <a:t>    </a:t>
            </a:r>
            <a:r>
              <a:rPr lang="en-IN" sz="5800" dirty="0" smtClean="0"/>
              <a:t>O</a:t>
            </a:r>
            <a:r>
              <a:rPr lang="en-IN" dirty="0" smtClean="0"/>
              <a:t>n  task all the time</a:t>
            </a:r>
          </a:p>
          <a:p>
            <a:r>
              <a:rPr lang="en-IN" dirty="0" smtClean="0"/>
              <a:t>    </a:t>
            </a:r>
            <a:r>
              <a:rPr lang="en-IN" sz="5800" dirty="0" smtClean="0"/>
              <a:t>U</a:t>
            </a:r>
            <a:r>
              <a:rPr lang="en-IN" dirty="0" smtClean="0"/>
              <a:t>se soft voices </a:t>
            </a:r>
          </a:p>
          <a:p>
            <a:r>
              <a:rPr lang="en-IN" dirty="0" smtClean="0"/>
              <a:t>     </a:t>
            </a:r>
            <a:r>
              <a:rPr lang="en-IN" sz="5800" dirty="0" smtClean="0"/>
              <a:t>P</a:t>
            </a:r>
            <a:r>
              <a:rPr lang="en-IN" dirty="0" smtClean="0"/>
              <a:t>articipate actively</a:t>
            </a:r>
          </a:p>
          <a:p>
            <a:r>
              <a:rPr lang="en-IN" dirty="0" smtClean="0"/>
              <a:t>     </a:t>
            </a:r>
            <a:r>
              <a:rPr lang="en-IN" sz="6400" dirty="0" smtClean="0"/>
              <a:t>S</a:t>
            </a:r>
            <a:r>
              <a:rPr lang="en-IN" dirty="0" smtClean="0"/>
              <a:t>tay with your group</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Project Goal</a:t>
            </a:r>
            <a:endParaRPr lang="en-IN" dirty="0"/>
          </a:p>
        </p:txBody>
      </p:sp>
      <p:sp>
        <p:nvSpPr>
          <p:cNvPr id="3" name="Content Placeholder 2"/>
          <p:cNvSpPr>
            <a:spLocks noGrp="1"/>
          </p:cNvSpPr>
          <p:nvPr>
            <p:ph idx="1"/>
          </p:nvPr>
        </p:nvSpPr>
        <p:spPr>
          <a:xfrm>
            <a:off x="457200" y="1295400"/>
            <a:ext cx="8229600" cy="5105400"/>
          </a:xfrm>
        </p:spPr>
        <p:txBody>
          <a:bodyPr>
            <a:normAutofit/>
          </a:bodyPr>
          <a:lstStyle/>
          <a:p>
            <a:r>
              <a:rPr lang="en-IN" b="1" dirty="0" smtClean="0"/>
              <a:t>Who?</a:t>
            </a:r>
            <a:r>
              <a:rPr lang="en-IN" dirty="0" smtClean="0"/>
              <a:t> originator of the plan</a:t>
            </a:r>
          </a:p>
          <a:p>
            <a:r>
              <a:rPr lang="en-IN" b="1" dirty="0" smtClean="0"/>
              <a:t>What?</a:t>
            </a:r>
            <a:r>
              <a:rPr lang="en-IN" dirty="0" smtClean="0"/>
              <a:t> make a paradigm (concept , theory, idea) of  plan</a:t>
            </a:r>
          </a:p>
          <a:p>
            <a:r>
              <a:rPr lang="en-IN" b="1" dirty="0" smtClean="0"/>
              <a:t>Where?</a:t>
            </a:r>
            <a:r>
              <a:rPr lang="en-IN" dirty="0" smtClean="0"/>
              <a:t> in organization or at home </a:t>
            </a:r>
          </a:p>
          <a:p>
            <a:r>
              <a:rPr lang="en-IN" b="1" dirty="0" smtClean="0"/>
              <a:t>When?</a:t>
            </a:r>
            <a:r>
              <a:rPr lang="en-IN" dirty="0" smtClean="0"/>
              <a:t> cycles of work days and rest days</a:t>
            </a:r>
          </a:p>
          <a:p>
            <a:r>
              <a:rPr lang="en-IN" b="1" dirty="0" smtClean="0"/>
              <a:t>Why?</a:t>
            </a:r>
            <a:r>
              <a:rPr lang="en-IN" dirty="0" smtClean="0"/>
              <a:t> to show specific, measurable, achievable, relevant and time-bound. </a:t>
            </a:r>
          </a:p>
          <a:p>
            <a:r>
              <a:rPr lang="en-IN" dirty="0" smtClean="0"/>
              <a:t>How?</a:t>
            </a:r>
            <a:r>
              <a:rPr lang="en-IN" b="1" dirty="0" smtClean="0"/>
              <a:t> </a:t>
            </a:r>
            <a:r>
              <a:rPr lang="en-IN" dirty="0" smtClean="0"/>
              <a:t>measurable and the projects end-result is addressed through the action of the objective. </a:t>
            </a:r>
          </a:p>
          <a:p>
            <a:pPr>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Choosing a Topic</a:t>
            </a:r>
            <a:endParaRPr lang="en-IN" dirty="0"/>
          </a:p>
        </p:txBody>
      </p:sp>
      <p:sp>
        <p:nvSpPr>
          <p:cNvPr id="3" name="Content Placeholder 2"/>
          <p:cNvSpPr>
            <a:spLocks noGrp="1"/>
          </p:cNvSpPr>
          <p:nvPr>
            <p:ph idx="1"/>
          </p:nvPr>
        </p:nvSpPr>
        <p:spPr>
          <a:xfrm>
            <a:off x="304800" y="1219200"/>
            <a:ext cx="8610600" cy="5334000"/>
          </a:xfrm>
        </p:spPr>
        <p:txBody>
          <a:bodyPr>
            <a:normAutofit fontScale="92500" lnSpcReduction="10000"/>
          </a:bodyPr>
          <a:lstStyle/>
          <a:p>
            <a:pPr>
              <a:lnSpc>
                <a:spcPct val="120000"/>
              </a:lnSpc>
            </a:pPr>
            <a:r>
              <a:rPr lang="en-IN" dirty="0" smtClean="0"/>
              <a:t>The topic chosen should be the best possible topic  that interest and excite </a:t>
            </a:r>
          </a:p>
          <a:p>
            <a:pPr>
              <a:lnSpc>
                <a:spcPct val="120000"/>
              </a:lnSpc>
            </a:pPr>
            <a:r>
              <a:rPr lang="en-IN" dirty="0" smtClean="0"/>
              <a:t>What would student like to find out about it?</a:t>
            </a:r>
          </a:p>
          <a:p>
            <a:pPr>
              <a:lnSpc>
                <a:spcPct val="120000"/>
              </a:lnSpc>
            </a:pPr>
            <a:r>
              <a:rPr lang="en-IN" dirty="0" smtClean="0"/>
              <a:t>There are several resources available to assist in choosing the best topic</a:t>
            </a:r>
          </a:p>
          <a:p>
            <a:pPr>
              <a:lnSpc>
                <a:spcPct val="120000"/>
              </a:lnSpc>
            </a:pPr>
            <a:r>
              <a:rPr lang="en-IN" dirty="0" smtClean="0"/>
              <a:t>The project should be original and focus on discovering something new or improving on something known</a:t>
            </a:r>
          </a:p>
          <a:p>
            <a:pPr>
              <a:lnSpc>
                <a:spcPct val="120000"/>
              </a:lnSpc>
            </a:pPr>
            <a:r>
              <a:rPr lang="en-IN" dirty="0" smtClean="0"/>
              <a:t>When choosing possible topics, keep in mind that originality matters-to ensure that the project should be very specific </a:t>
            </a:r>
            <a:endParaRPr lang="en-IN" u="sng"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a:bodyPr>
          <a:lstStyle/>
          <a:p>
            <a:r>
              <a:rPr lang="en-IN" dirty="0" smtClean="0"/>
              <a:t>The more specific, the easier project will be to design, carry out and analyze</a:t>
            </a:r>
          </a:p>
          <a:p>
            <a:pPr>
              <a:buNone/>
            </a:pPr>
            <a:endParaRPr lang="en-IN" dirty="0" smtClean="0"/>
          </a:p>
          <a:p>
            <a:r>
              <a:rPr lang="en-IN" dirty="0" smtClean="0"/>
              <a:t>Was there a segment that didn’t go far enough? Very particular to learn more about it?</a:t>
            </a:r>
          </a:p>
          <a:p>
            <a:pPr marL="137160" indent="0">
              <a:buNone/>
            </a:pPr>
            <a:endParaRPr lang="en-IN" dirty="0" smtClean="0"/>
          </a:p>
          <a:p>
            <a:r>
              <a:rPr lang="en-IN" dirty="0" smtClean="0"/>
              <a:t>Choose the path which is most comfortable as well as, feel free to mix and match the different  approaches</a:t>
            </a:r>
          </a:p>
          <a:p>
            <a:pPr>
              <a:buNone/>
            </a:pPr>
            <a:endParaRPr lang="en-IN" b="1" dirty="0" smtClean="0"/>
          </a:p>
          <a:p>
            <a:pPr>
              <a:buNone/>
            </a:pPr>
            <a:endParaRPr lang="en-IN" b="1" dirty="0" smtClean="0"/>
          </a:p>
          <a:p>
            <a:endParaRPr lang="en-IN" b="1" dirty="0" smtClean="0"/>
          </a:p>
          <a:p>
            <a:endParaRPr lang="en-IN" b="1" dirty="0" smtClean="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a:t>
            </a:r>
            <a:r>
              <a:rPr lang="en-IN" dirty="0" smtClean="0"/>
              <a:t>ntegument Out an Idea</a:t>
            </a:r>
            <a:endParaRPr lang="en-IN" dirty="0"/>
          </a:p>
        </p:txBody>
      </p:sp>
      <p:sp>
        <p:nvSpPr>
          <p:cNvPr id="3" name="Content Placeholder 2"/>
          <p:cNvSpPr>
            <a:spLocks noGrp="1"/>
          </p:cNvSpPr>
          <p:nvPr>
            <p:ph idx="1"/>
          </p:nvPr>
        </p:nvSpPr>
        <p:spPr/>
        <p:txBody>
          <a:bodyPr>
            <a:normAutofit/>
          </a:bodyPr>
          <a:lstStyle/>
          <a:p>
            <a:r>
              <a:rPr lang="en-IN" dirty="0" smtClean="0"/>
              <a:t>May be student can start with a tentative idea for a project, but are not quite sure about it? if the idea is capable of being done/or needs a bit of modiﬁcation</a:t>
            </a:r>
          </a:p>
          <a:p>
            <a:pPr>
              <a:buNone/>
            </a:pPr>
            <a:endParaRPr lang="en-IN" dirty="0" smtClean="0"/>
          </a:p>
          <a:p>
            <a:r>
              <a:rPr lang="en-IN" b="1" dirty="0" smtClean="0"/>
              <a:t>Ask a "Closed-Ended" Question</a:t>
            </a:r>
          </a:p>
          <a:p>
            <a:pPr>
              <a:buNone/>
            </a:pPr>
            <a:endParaRPr lang="en-IN" b="1" dirty="0" smtClean="0"/>
          </a:p>
          <a:p>
            <a:r>
              <a:rPr lang="en-IN" dirty="0" smtClean="0"/>
              <a:t>Explore - invent to answer the question, and the end is the answer that the observation gives</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1062</TotalTime>
  <Words>1100</Words>
  <Application>Microsoft Office PowerPoint</Application>
  <PresentationFormat>On-screen Show (4:3)</PresentationFormat>
  <Paragraphs>192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Apex</vt:lpstr>
      <vt:lpstr>    Design Project  By  Technology Made Simple   for             STUDENTS  </vt:lpstr>
      <vt:lpstr>Overview</vt:lpstr>
      <vt:lpstr>Introduction</vt:lpstr>
      <vt:lpstr>Cont..</vt:lpstr>
      <vt:lpstr>Cont…</vt:lpstr>
      <vt:lpstr>Project Goal</vt:lpstr>
      <vt:lpstr>Choosing a Topic</vt:lpstr>
      <vt:lpstr>Cont…</vt:lpstr>
      <vt:lpstr>Integument Out an Idea</vt:lpstr>
      <vt:lpstr>Cont…</vt:lpstr>
      <vt:lpstr>Cont…</vt:lpstr>
      <vt:lpstr>Glance at Existing Projects </vt:lpstr>
      <vt:lpstr>Cont…</vt:lpstr>
      <vt:lpstr>Literature review</vt:lpstr>
      <vt:lpstr>Working on Project</vt:lpstr>
      <vt:lpstr>SMART</vt:lpstr>
      <vt:lpstr>Concrete on your project</vt:lpstr>
      <vt:lpstr>Cont…</vt:lpstr>
      <vt:lpstr>Cont…</vt:lpstr>
      <vt:lpstr>Documentation</vt:lpstr>
      <vt:lpstr>Cont…</vt:lpstr>
      <vt:lpstr>illustration of references</vt:lpstr>
      <vt:lpstr>Sample Projects</vt:lpstr>
      <vt:lpstr>HANDS-ON LEARNING ENVIRONMENT </vt:lpstr>
      <vt:lpstr>Conclusion and Future work</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Project  By  Technology Made Simple</dc:title>
  <dc:creator>اومامهيسواري جانارثانام</dc:creator>
  <cp:lastModifiedBy>u.janarthanam</cp:lastModifiedBy>
  <cp:revision>266</cp:revision>
  <dcterms:created xsi:type="dcterms:W3CDTF">2006-08-16T00:00:00Z</dcterms:created>
  <dcterms:modified xsi:type="dcterms:W3CDTF">2015-03-04T05:45:59Z</dcterms:modified>
</cp:coreProperties>
</file>